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84" r:id="rId1"/>
  </p:sldMasterIdLst>
  <p:notesMasterIdLst>
    <p:notesMasterId r:id="rId8"/>
  </p:notesMasterIdLst>
  <p:sldIdLst>
    <p:sldId id="256" r:id="rId2"/>
    <p:sldId id="309" r:id="rId3"/>
    <p:sldId id="295" r:id="rId4"/>
    <p:sldId id="311" r:id="rId5"/>
    <p:sldId id="302" r:id="rId6"/>
    <p:sldId id="312" r:id="rId7"/>
  </p:sldIdLst>
  <p:sldSz cx="10691813" cy="7559675"/>
  <p:notesSz cx="6858000" cy="9144000"/>
  <p:defaultTextStyle>
    <a:defPPr>
      <a:defRPr lang="sv-SE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  <a:srgbClr val="B811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6571" autoAdjust="0"/>
  </p:normalViewPr>
  <p:slideViewPr>
    <p:cSldViewPr>
      <p:cViewPr varScale="1">
        <p:scale>
          <a:sx n="80" d="100"/>
          <a:sy n="80" d="100"/>
        </p:scale>
        <p:origin x="11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/>
              </a:defRPr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/>
              </a:defRPr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04888" y="685800"/>
            <a:ext cx="48482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sv-SE" noProof="0" smtClean="0"/>
              <a:t>Klicka här för att ändra format på bakgrundstexten</a:t>
            </a:r>
          </a:p>
          <a:p>
            <a:pPr lvl="1"/>
            <a:r>
              <a:rPr lang="sv-SE" noProof="0" smtClean="0"/>
              <a:t>Nivå två</a:t>
            </a:r>
          </a:p>
          <a:p>
            <a:pPr lvl="2"/>
            <a:r>
              <a:rPr lang="sv-SE" noProof="0" smtClean="0"/>
              <a:t>Nivå tre</a:t>
            </a:r>
          </a:p>
          <a:p>
            <a:pPr lvl="3"/>
            <a:r>
              <a:rPr lang="sv-SE" noProof="0" smtClean="0"/>
              <a:t>Nivå fyra</a:t>
            </a:r>
          </a:p>
          <a:p>
            <a:pPr lvl="4"/>
            <a:r>
              <a:rPr lang="sv-SE" noProof="0" smtClean="0"/>
              <a:t>Nivå fem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/>
              </a:defRPr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A18842A3-F217-4052-944E-F7A47F57D179}" type="slidenum">
              <a:rPr lang="sv-SE" altLang="en-US"/>
              <a:pPr/>
              <a:t>‹#›</a:t>
            </a:fld>
            <a:endParaRPr lang="sv-S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sz="1200" b="0" i="0" u="none" strike="noStrike" kern="1200" baseline="0" dirty="0" smtClean="0">
              <a:solidFill>
                <a:schemeClr val="tx1"/>
              </a:solidFill>
              <a:latin typeface="Times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842A3-F217-4052-944E-F7A47F57D179}" type="slidenum">
              <a:rPr lang="sv-SE" altLang="en-US" smtClean="0"/>
              <a:pPr/>
              <a:t>3</a:t>
            </a:fld>
            <a:endParaRPr lang="sv-SE" altLang="en-US"/>
          </a:p>
        </p:txBody>
      </p:sp>
    </p:spTree>
    <p:extLst>
      <p:ext uri="{BB962C8B-B14F-4D97-AF65-F5344CB8AC3E}">
        <p14:creationId xmlns:p14="http://schemas.microsoft.com/office/powerpoint/2010/main" val="3934735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Times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842A3-F217-4052-944E-F7A47F57D179}" type="slidenum">
              <a:rPr lang="sv-SE" altLang="en-US" smtClean="0"/>
              <a:pPr/>
              <a:t>4</a:t>
            </a:fld>
            <a:endParaRPr lang="sv-SE" altLang="en-US"/>
          </a:p>
        </p:txBody>
      </p:sp>
    </p:spTree>
    <p:extLst>
      <p:ext uri="{BB962C8B-B14F-4D97-AF65-F5344CB8AC3E}">
        <p14:creationId xmlns:p14="http://schemas.microsoft.com/office/powerpoint/2010/main" val="1839949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Times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842A3-F217-4052-944E-F7A47F57D179}" type="slidenum">
              <a:rPr lang="sv-SE" altLang="en-US" smtClean="0"/>
              <a:pPr/>
              <a:t>5</a:t>
            </a:fld>
            <a:endParaRPr lang="sv-SE" altLang="en-US"/>
          </a:p>
        </p:txBody>
      </p:sp>
    </p:spTree>
    <p:extLst>
      <p:ext uri="{BB962C8B-B14F-4D97-AF65-F5344CB8AC3E}">
        <p14:creationId xmlns:p14="http://schemas.microsoft.com/office/powerpoint/2010/main" val="3511479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sz="1200" b="0" i="0" u="none" strike="noStrike" kern="1200" baseline="0" dirty="0" smtClean="0">
              <a:solidFill>
                <a:schemeClr val="tx1"/>
              </a:solidFill>
              <a:latin typeface="Times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8842A3-F217-4052-944E-F7A47F57D179}" type="slidenum">
              <a:rPr lang="sv-SE" altLang="en-US" smtClean="0"/>
              <a:pPr/>
              <a:t>6</a:t>
            </a:fld>
            <a:endParaRPr lang="sv-SE" altLang="en-US"/>
          </a:p>
        </p:txBody>
      </p:sp>
    </p:spTree>
    <p:extLst>
      <p:ext uri="{BB962C8B-B14F-4D97-AF65-F5344CB8AC3E}">
        <p14:creationId xmlns:p14="http://schemas.microsoft.com/office/powerpoint/2010/main" val="651886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9" descr="kth_eng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63" y="2352675"/>
            <a:ext cx="1296987" cy="164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2345510" y="2351077"/>
            <a:ext cx="7215237" cy="1120771"/>
          </a:xfrm>
          <a:noFill/>
        </p:spPr>
        <p:txBody>
          <a:bodyPr/>
          <a:lstStyle>
            <a:lvl1pPr algn="l">
              <a:defRPr sz="4000" b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2345510" y="3490923"/>
            <a:ext cx="7214400" cy="931856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07" t="-1435" r="407" b="99064"/>
          <a:stretch/>
        </p:blipFill>
        <p:spPr bwMode="auto">
          <a:xfrm>
            <a:off x="-54694" y="-108595"/>
            <a:ext cx="10801200" cy="1808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07" t="92672" r="407" b="668"/>
          <a:stretch/>
        </p:blipFill>
        <p:spPr bwMode="auto">
          <a:xfrm>
            <a:off x="-65743" y="7068968"/>
            <a:ext cx="10757555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28774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7" name="Platshållare för innehåll 6"/>
          <p:cNvSpPr>
            <a:spLocks noGrp="1"/>
          </p:cNvSpPr>
          <p:nvPr>
            <p:ph sz="quarter" idx="13"/>
          </p:nvPr>
        </p:nvSpPr>
        <p:spPr>
          <a:xfrm>
            <a:off x="2130425" y="2066400"/>
            <a:ext cx="8024400" cy="4474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Platshållare för datum 13"/>
          <p:cNvSpPr>
            <a:spLocks noGrp="1"/>
          </p:cNvSpPr>
          <p:nvPr>
            <p:ph type="dt" sz="half" idx="14"/>
          </p:nvPr>
        </p:nvSpPr>
        <p:spPr>
          <a:xfrm>
            <a:off x="252413" y="6811963"/>
            <a:ext cx="1092200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2009-11-18</a:t>
            </a:r>
          </a:p>
        </p:txBody>
      </p:sp>
      <p:sp>
        <p:nvSpPr>
          <p:cNvPr id="5" name="Platshållare för sidfot 14"/>
          <p:cNvSpPr>
            <a:spLocks noGrp="1"/>
          </p:cNvSpPr>
          <p:nvPr>
            <p:ph type="ftr" sz="quarter" idx="15"/>
          </p:nvPr>
        </p:nvSpPr>
        <p:spPr>
          <a:xfrm>
            <a:off x="2130425" y="6811963"/>
            <a:ext cx="4625975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6" name="Platshållare för bildnummer 15"/>
          <p:cNvSpPr>
            <a:spLocks noGrp="1"/>
          </p:cNvSpPr>
          <p:nvPr>
            <p:ph type="sldNum" sz="quarter" idx="16"/>
          </p:nvPr>
        </p:nvSpPr>
        <p:spPr>
          <a:xfrm>
            <a:off x="9918700" y="6811963"/>
            <a:ext cx="527050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AD9F488C-DF97-473B-B1F3-A41243848507}" type="slidenum">
              <a:rPr lang="sv-SE" altLang="en-US"/>
              <a:pPr/>
              <a:t>‹#›</a:t>
            </a:fld>
            <a:endParaRPr lang="sv-SE" altLang="en-US"/>
          </a:p>
        </p:txBody>
      </p:sp>
    </p:spTree>
    <p:extLst>
      <p:ext uri="{BB962C8B-B14F-4D97-AF65-F5344CB8AC3E}">
        <p14:creationId xmlns:p14="http://schemas.microsoft.com/office/powerpoint/2010/main" val="27210643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Platshållare för datum 13"/>
          <p:cNvSpPr>
            <a:spLocks noGrp="1"/>
          </p:cNvSpPr>
          <p:nvPr>
            <p:ph type="dt" sz="half" idx="10"/>
          </p:nvPr>
        </p:nvSpPr>
        <p:spPr>
          <a:xfrm>
            <a:off x="252413" y="6811963"/>
            <a:ext cx="1092200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2009-11-18</a:t>
            </a:r>
          </a:p>
        </p:txBody>
      </p:sp>
      <p:sp>
        <p:nvSpPr>
          <p:cNvPr id="4" name="Platshållare för sidfot 14"/>
          <p:cNvSpPr>
            <a:spLocks noGrp="1"/>
          </p:cNvSpPr>
          <p:nvPr>
            <p:ph type="ftr" sz="quarter" idx="11"/>
          </p:nvPr>
        </p:nvSpPr>
        <p:spPr>
          <a:xfrm>
            <a:off x="2130425" y="6811963"/>
            <a:ext cx="4625975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5" name="Platshållare för bildnummer 15"/>
          <p:cNvSpPr>
            <a:spLocks noGrp="1"/>
          </p:cNvSpPr>
          <p:nvPr>
            <p:ph type="sldNum" sz="quarter" idx="12"/>
          </p:nvPr>
        </p:nvSpPr>
        <p:spPr>
          <a:xfrm>
            <a:off x="9918700" y="6811963"/>
            <a:ext cx="527050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EFA8F33A-DE89-4A68-AE1E-F90A0F8D405B}" type="slidenum">
              <a:rPr lang="sv-SE" altLang="en-US"/>
              <a:pPr/>
              <a:t>‹#›</a:t>
            </a:fld>
            <a:endParaRPr lang="sv-SE" altLang="en-US"/>
          </a:p>
        </p:txBody>
      </p:sp>
    </p:spTree>
    <p:extLst>
      <p:ext uri="{BB962C8B-B14F-4D97-AF65-F5344CB8AC3E}">
        <p14:creationId xmlns:p14="http://schemas.microsoft.com/office/powerpoint/2010/main" val="2544444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samarbets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489046" y="6708795"/>
            <a:ext cx="714380" cy="714371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7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sv-SE" noProof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310588" y="6708795"/>
            <a:ext cx="714380" cy="714371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7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sv-SE" noProof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132130" y="6708795"/>
            <a:ext cx="714380" cy="714371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7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sv-SE" noProof="0"/>
          </a:p>
        </p:txBody>
      </p:sp>
      <p:sp>
        <p:nvSpPr>
          <p:cNvPr id="10" name="Platshållare för innehåll 9"/>
          <p:cNvSpPr>
            <a:spLocks noGrp="1"/>
          </p:cNvSpPr>
          <p:nvPr>
            <p:ph sz="quarter" idx="16"/>
          </p:nvPr>
        </p:nvSpPr>
        <p:spPr>
          <a:xfrm>
            <a:off x="2130425" y="2066400"/>
            <a:ext cx="8024400" cy="4474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9" name="Platshållare för datum 13"/>
          <p:cNvSpPr>
            <a:spLocks noGrp="1"/>
          </p:cNvSpPr>
          <p:nvPr>
            <p:ph type="dt" sz="half" idx="17"/>
          </p:nvPr>
        </p:nvSpPr>
        <p:spPr>
          <a:xfrm>
            <a:off x="252413" y="6811963"/>
            <a:ext cx="1092200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2009-11-18</a:t>
            </a:r>
          </a:p>
        </p:txBody>
      </p:sp>
      <p:sp>
        <p:nvSpPr>
          <p:cNvPr id="11" name="Platshållare för sidfot 14"/>
          <p:cNvSpPr>
            <a:spLocks noGrp="1"/>
          </p:cNvSpPr>
          <p:nvPr>
            <p:ph type="ftr" sz="quarter" idx="18"/>
          </p:nvPr>
        </p:nvSpPr>
        <p:spPr>
          <a:xfrm>
            <a:off x="2130425" y="6811963"/>
            <a:ext cx="4625975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12" name="Platshållare för bildnummer 15"/>
          <p:cNvSpPr>
            <a:spLocks noGrp="1"/>
          </p:cNvSpPr>
          <p:nvPr>
            <p:ph type="sldNum" sz="quarter" idx="19"/>
          </p:nvPr>
        </p:nvSpPr>
        <p:spPr>
          <a:xfrm>
            <a:off x="9918700" y="6811963"/>
            <a:ext cx="527050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9A3B219-244F-44B4-916F-6E0534E904CB}" type="slidenum">
              <a:rPr lang="sv-SE" altLang="en-US"/>
              <a:pPr/>
              <a:t>‹#›</a:t>
            </a:fld>
            <a:endParaRPr lang="sv-SE" altLang="en-US"/>
          </a:p>
        </p:txBody>
      </p:sp>
    </p:spTree>
    <p:extLst>
      <p:ext uri="{BB962C8B-B14F-4D97-AF65-F5344CB8AC3E}">
        <p14:creationId xmlns:p14="http://schemas.microsoft.com/office/powerpoint/2010/main" val="3828082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3"/>
          <p:cNvSpPr>
            <a:spLocks noGrp="1"/>
          </p:cNvSpPr>
          <p:nvPr>
            <p:ph type="dt" sz="half" idx="10"/>
          </p:nvPr>
        </p:nvSpPr>
        <p:spPr>
          <a:xfrm>
            <a:off x="252413" y="6811963"/>
            <a:ext cx="1092200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2009-11-18</a:t>
            </a:r>
          </a:p>
        </p:txBody>
      </p:sp>
      <p:sp>
        <p:nvSpPr>
          <p:cNvPr id="3" name="Platshållare för sidfot 14"/>
          <p:cNvSpPr>
            <a:spLocks noGrp="1"/>
          </p:cNvSpPr>
          <p:nvPr>
            <p:ph type="ftr" sz="quarter" idx="11"/>
          </p:nvPr>
        </p:nvSpPr>
        <p:spPr>
          <a:xfrm>
            <a:off x="2130425" y="6811963"/>
            <a:ext cx="4625975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4" name="Platshållare för bildnummer 15"/>
          <p:cNvSpPr>
            <a:spLocks noGrp="1"/>
          </p:cNvSpPr>
          <p:nvPr>
            <p:ph type="sldNum" sz="quarter" idx="12"/>
          </p:nvPr>
        </p:nvSpPr>
        <p:spPr>
          <a:xfrm>
            <a:off x="9918700" y="6811963"/>
            <a:ext cx="527050" cy="401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E7E150C-2CC0-4208-AD52-976969098F57}" type="slidenum">
              <a:rPr lang="sv-SE" altLang="en-US"/>
              <a:pPr/>
              <a:t>‹#›</a:t>
            </a:fld>
            <a:endParaRPr lang="sv-SE" altLang="en-US"/>
          </a:p>
        </p:txBody>
      </p:sp>
    </p:spTree>
    <p:extLst>
      <p:ext uri="{BB962C8B-B14F-4D97-AF65-F5344CB8AC3E}">
        <p14:creationId xmlns:p14="http://schemas.microsoft.com/office/powerpoint/2010/main" val="2474190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30425" y="422275"/>
            <a:ext cx="8002588" cy="126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52144" rIns="104287" bIns="5214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sv-SE" altLang="en-US" smtClean="0"/>
              <a:t>Klicka här för att ändra format på bakgrundsrubriken</a:t>
            </a:r>
          </a:p>
        </p:txBody>
      </p:sp>
      <p:sp>
        <p:nvSpPr>
          <p:cNvPr id="1028" name="Text Placeholder 11"/>
          <p:cNvSpPr>
            <a:spLocks noGrp="1"/>
          </p:cNvSpPr>
          <p:nvPr>
            <p:ph type="body" idx="1"/>
          </p:nvPr>
        </p:nvSpPr>
        <p:spPr bwMode="auto">
          <a:xfrm>
            <a:off x="2130425" y="2065338"/>
            <a:ext cx="8026400" cy="447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sv-SE" altLang="en-US" smtClean="0"/>
              <a:t>Klicka här för att ändra format på bakgrundstexten</a:t>
            </a:r>
          </a:p>
          <a:p>
            <a:pPr lvl="1"/>
            <a:r>
              <a:rPr lang="sv-SE" altLang="en-US" smtClean="0"/>
              <a:t>Nivå två</a:t>
            </a:r>
          </a:p>
          <a:p>
            <a:pPr lvl="2"/>
            <a:r>
              <a:rPr lang="sv-SE" altLang="en-US" smtClean="0"/>
              <a:t>Nivå tre</a:t>
            </a:r>
          </a:p>
          <a:p>
            <a:pPr lvl="3"/>
            <a:r>
              <a:rPr lang="sv-SE" altLang="en-US" smtClean="0"/>
              <a:t>Nivå fyra</a:t>
            </a:r>
          </a:p>
          <a:p>
            <a:pPr lvl="4"/>
            <a:r>
              <a:rPr lang="sv-SE" altLang="en-US" smtClean="0"/>
              <a:t>Nivå fem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07" t="-1435" r="407" b="99064"/>
          <a:stretch/>
        </p:blipFill>
        <p:spPr bwMode="auto">
          <a:xfrm>
            <a:off x="-54694" y="-108595"/>
            <a:ext cx="10801200" cy="1808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 userDrawn="1"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07" t="92672" r="407" b="668"/>
          <a:stretch/>
        </p:blipFill>
        <p:spPr bwMode="auto">
          <a:xfrm>
            <a:off x="-65743" y="7068968"/>
            <a:ext cx="10757555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1" r:id="rId2"/>
    <p:sldLayoutId id="2147483692" r:id="rId3"/>
    <p:sldLayoutId id="2147483693" r:id="rId4"/>
    <p:sldLayoutId id="2147483694" r:id="rId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1042988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+mj-lt"/>
          <a:ea typeface="+mj-ea"/>
          <a:cs typeface="+mj-cs"/>
        </a:defRPr>
      </a:lvl1pPr>
      <a:lvl2pPr algn="l" defTabSz="1042988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</a:defRPr>
      </a:lvl2pPr>
      <a:lvl3pPr algn="l" defTabSz="1042988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</a:defRPr>
      </a:lvl3pPr>
      <a:lvl4pPr algn="l" defTabSz="1042988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</a:defRPr>
      </a:lvl4pPr>
      <a:lvl5pPr algn="l" defTabSz="1042988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Verdana" charset="0"/>
        </a:defRPr>
      </a:lvl5pPr>
      <a:lvl6pPr marL="457200" algn="l" defTabSz="1042988" rtl="0" eaLnBrk="1" fontAlgn="base" hangingPunct="1">
        <a:spcBef>
          <a:spcPct val="0"/>
        </a:spcBef>
        <a:spcAft>
          <a:spcPct val="0"/>
        </a:spcAft>
        <a:defRPr sz="3600">
          <a:solidFill>
            <a:srgbClr val="B81100"/>
          </a:solidFill>
          <a:latin typeface="Verdana" charset="0"/>
        </a:defRPr>
      </a:lvl6pPr>
      <a:lvl7pPr marL="914400" algn="l" defTabSz="1042988" rtl="0" eaLnBrk="1" fontAlgn="base" hangingPunct="1">
        <a:spcBef>
          <a:spcPct val="0"/>
        </a:spcBef>
        <a:spcAft>
          <a:spcPct val="0"/>
        </a:spcAft>
        <a:defRPr sz="3600">
          <a:solidFill>
            <a:srgbClr val="B81100"/>
          </a:solidFill>
          <a:latin typeface="Verdana" charset="0"/>
        </a:defRPr>
      </a:lvl7pPr>
      <a:lvl8pPr marL="1371600" algn="l" defTabSz="1042988" rtl="0" eaLnBrk="1" fontAlgn="base" hangingPunct="1">
        <a:spcBef>
          <a:spcPct val="0"/>
        </a:spcBef>
        <a:spcAft>
          <a:spcPct val="0"/>
        </a:spcAft>
        <a:defRPr sz="3600">
          <a:solidFill>
            <a:srgbClr val="B81100"/>
          </a:solidFill>
          <a:latin typeface="Verdana" charset="0"/>
        </a:defRPr>
      </a:lvl8pPr>
      <a:lvl9pPr marL="1828800" algn="l" defTabSz="1042988" rtl="0" eaLnBrk="1" fontAlgn="base" hangingPunct="1">
        <a:spcBef>
          <a:spcPct val="0"/>
        </a:spcBef>
        <a:spcAft>
          <a:spcPct val="0"/>
        </a:spcAft>
        <a:defRPr sz="3600">
          <a:solidFill>
            <a:srgbClr val="B81100"/>
          </a:solidFill>
          <a:latin typeface="Verdana" charset="0"/>
        </a:defRPr>
      </a:lvl9pPr>
    </p:titleStyle>
    <p:bodyStyle>
      <a:lvl1pPr marL="204788" indent="-204788" algn="l" defTabSz="1042988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504825" indent="-209550" algn="l" defTabSz="1042988" rtl="0" eaLnBrk="1" fontAlgn="base" hangingPunct="1">
        <a:spcBef>
          <a:spcPct val="20000"/>
        </a:spcBef>
        <a:spcAft>
          <a:spcPct val="0"/>
        </a:spcAft>
        <a:buFont typeface="Verdana" panose="020B0604030504040204" pitchFamily="34" charset="0"/>
        <a:buChar char="-"/>
        <a:defRPr sz="2000">
          <a:solidFill>
            <a:schemeClr val="tx1"/>
          </a:solidFill>
          <a:latin typeface="+mn-lt"/>
        </a:defRPr>
      </a:lvl2pPr>
      <a:lvl3pPr marL="754063" indent="-260350" algn="l" defTabSz="1042988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90000"/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</a:defRPr>
      </a:lvl3pPr>
      <a:lvl4pPr marL="1030288" indent="-261938" algn="l" defTabSz="1042988" rtl="0" eaLnBrk="1" fontAlgn="base" hangingPunct="1">
        <a:spcBef>
          <a:spcPct val="20000"/>
        </a:spcBef>
        <a:spcAft>
          <a:spcPct val="0"/>
        </a:spcAft>
        <a:buFont typeface="Verdana" panose="020B0604030504040204" pitchFamily="34" charset="0"/>
        <a:buChar char="–"/>
        <a:defRPr sz="1600">
          <a:solidFill>
            <a:schemeClr val="tx1"/>
          </a:solidFill>
          <a:latin typeface="+mn-lt"/>
        </a:defRPr>
      </a:lvl4pPr>
      <a:lvl5pPr marL="1281113" indent="-260350" algn="l" defTabSz="1042988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•"/>
        <a:defRPr sz="1400">
          <a:solidFill>
            <a:schemeClr val="tx1"/>
          </a:solidFill>
          <a:latin typeface="+mn-lt"/>
        </a:defRPr>
      </a:lvl5pPr>
      <a:lvl6pPr marL="2803525" indent="-260350" algn="l" defTabSz="1042988" rtl="0" eaLnBrk="1" fontAlgn="base" hangingPunct="1">
        <a:spcBef>
          <a:spcPct val="20000"/>
        </a:spcBef>
        <a:spcAft>
          <a:spcPct val="0"/>
        </a:spcAft>
        <a:buChar char="»"/>
        <a:defRPr sz="2300">
          <a:solidFill>
            <a:schemeClr val="tx1"/>
          </a:solidFill>
          <a:latin typeface="+mn-lt"/>
        </a:defRPr>
      </a:lvl6pPr>
      <a:lvl7pPr marL="3260725" indent="-260350" algn="l" defTabSz="1042988" rtl="0" eaLnBrk="1" fontAlgn="base" hangingPunct="1">
        <a:spcBef>
          <a:spcPct val="20000"/>
        </a:spcBef>
        <a:spcAft>
          <a:spcPct val="0"/>
        </a:spcAft>
        <a:buChar char="»"/>
        <a:defRPr sz="2300">
          <a:solidFill>
            <a:schemeClr val="tx1"/>
          </a:solidFill>
          <a:latin typeface="+mn-lt"/>
        </a:defRPr>
      </a:lvl7pPr>
      <a:lvl8pPr marL="3717925" indent="-260350" algn="l" defTabSz="1042988" rtl="0" eaLnBrk="1" fontAlgn="base" hangingPunct="1">
        <a:spcBef>
          <a:spcPct val="20000"/>
        </a:spcBef>
        <a:spcAft>
          <a:spcPct val="0"/>
        </a:spcAft>
        <a:buChar char="»"/>
        <a:defRPr sz="2300">
          <a:solidFill>
            <a:schemeClr val="tx1"/>
          </a:solidFill>
          <a:latin typeface="+mn-lt"/>
        </a:defRPr>
      </a:lvl8pPr>
      <a:lvl9pPr marL="4175125" indent="-260350" algn="l" defTabSz="1042988" rtl="0" eaLnBrk="1" fontAlgn="base" hangingPunct="1">
        <a:spcBef>
          <a:spcPct val="20000"/>
        </a:spcBef>
        <a:spcAft>
          <a:spcPct val="0"/>
        </a:spcAft>
        <a:buChar char="»"/>
        <a:defRPr sz="23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png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ubrik 1"/>
          <p:cNvSpPr>
            <a:spLocks noGrp="1"/>
          </p:cNvSpPr>
          <p:nvPr>
            <p:ph type="ctrTitle"/>
          </p:nvPr>
        </p:nvSpPr>
        <p:spPr>
          <a:xfrm>
            <a:off x="2344738" y="2351088"/>
            <a:ext cx="7216775" cy="1120775"/>
          </a:xfrm>
        </p:spPr>
        <p:txBody>
          <a:bodyPr/>
          <a:lstStyle/>
          <a:p>
            <a:r>
              <a:rPr lang="sv-SE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Processing, microstructure characterization and mechanical testing of SS441</a:t>
            </a:r>
            <a:endParaRPr lang="en-US" alt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75" name="Underrubrik 2"/>
          <p:cNvSpPr>
            <a:spLocks noGrp="1"/>
          </p:cNvSpPr>
          <p:nvPr>
            <p:ph type="subTitle" idx="1"/>
          </p:nvPr>
        </p:nvSpPr>
        <p:spPr>
          <a:xfrm>
            <a:off x="2344738" y="4000103"/>
            <a:ext cx="7215187" cy="931862"/>
          </a:xfrm>
        </p:spPr>
        <p:txBody>
          <a:bodyPr/>
          <a:lstStyle/>
          <a:p>
            <a:r>
              <a:rPr lang="sv-SE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Technical group project 2019 </a:t>
            </a:r>
            <a:r>
              <a:rPr lang="en-SE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sv-SE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AM Database</a:t>
            </a:r>
            <a:endParaRPr lang="sv-SE" alt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v-SE" altLang="en-US" sz="1800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September 27, 2019</a:t>
            </a:r>
            <a:endParaRPr lang="en-US" altLang="en-US" sz="1800" i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8154" y="6156101"/>
            <a:ext cx="2940394" cy="8062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810101" y="132926"/>
            <a:ext cx="9071610" cy="878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ctr" defTabSz="503972" rtl="0" eaLnBrk="1" latinLnBrk="0" hangingPunct="1">
              <a:spcBef>
                <a:spcPct val="0"/>
              </a:spcBef>
              <a:buNone/>
              <a:defRPr sz="48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50397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/>
                <a:solidFill>
                  <a:srgbClr val="4F81BD">
                    <a:lumMod val="75000"/>
                  </a:srgbClr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SS441</a:t>
            </a:r>
            <a:endParaRPr kumimoji="0" lang="en-US" sz="4000" b="1" i="0" u="none" strike="noStrike" kern="1200" cap="none" spc="0" normalizeH="0" baseline="0" noProof="0" dirty="0">
              <a:ln/>
              <a:solidFill>
                <a:srgbClr val="4F81BD">
                  <a:lumMod val="75000"/>
                </a:srgbClr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161" y="4643933"/>
            <a:ext cx="2627793" cy="17399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8234" y="4643933"/>
            <a:ext cx="1387248" cy="1660572"/>
          </a:xfrm>
          <a:prstGeom prst="rect">
            <a:avLst/>
          </a:prstGeom>
        </p:spPr>
      </p:pic>
      <p:sp>
        <p:nvSpPr>
          <p:cNvPr id="9" name="Content Placeholder 4"/>
          <p:cNvSpPr>
            <a:spLocks noGrp="1"/>
          </p:cNvSpPr>
          <p:nvPr>
            <p:ph sz="quarter" idx="13"/>
          </p:nvPr>
        </p:nvSpPr>
        <p:spPr>
          <a:xfrm>
            <a:off x="2130425" y="1537285"/>
            <a:ext cx="8024400" cy="4474800"/>
          </a:xfrm>
        </p:spPr>
        <p:txBody>
          <a:bodyPr/>
          <a:lstStyle/>
          <a:p>
            <a:r>
              <a:rPr lang="sv-SE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Composition (wt.%):</a:t>
            </a:r>
          </a:p>
          <a:p>
            <a:pPr marL="295275" lvl="1" indent="0">
              <a:buNone/>
            </a:pPr>
            <a:r>
              <a:rPr lang="sv-SE" sz="28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sv-SE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Fe-18.9Cr-0.034C-0.79Nb-0.28Ti-0.1N</a:t>
            </a:r>
            <a:endParaRPr lang="sv-SE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sv-SE" sz="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v-SE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Conventionally produced:</a:t>
            </a:r>
          </a:p>
          <a:p>
            <a:pPr marL="768350" lvl="3" indent="0">
              <a:buNone/>
            </a:pPr>
            <a:r>
              <a:rPr lang="sv-SE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	Good oxidation, corrosion and creep resistance</a:t>
            </a:r>
          </a:p>
          <a:p>
            <a:pPr marL="768350" lvl="3" indent="0">
              <a:buNone/>
            </a:pPr>
            <a:r>
              <a:rPr lang="sv-SE" sz="24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sv-SE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Used in, e.g., heat exchangers</a:t>
            </a:r>
            <a:endParaRPr lang="sv-SE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36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810101" y="132926"/>
            <a:ext cx="9071610" cy="878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ctr" defTabSz="503972" rtl="0" eaLnBrk="1" latinLnBrk="0" hangingPunct="1">
              <a:spcBef>
                <a:spcPct val="0"/>
              </a:spcBef>
              <a:buNone/>
              <a:defRPr sz="48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50397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/>
                <a:solidFill>
                  <a:srgbClr val="4F81BD">
                    <a:lumMod val="75000"/>
                  </a:srgbClr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Background</a:t>
            </a:r>
            <a:endParaRPr kumimoji="0" lang="en-US" sz="4000" b="1" i="0" u="none" strike="noStrike" kern="1200" cap="none" spc="0" normalizeH="0" baseline="0" noProof="0" dirty="0">
              <a:ln/>
              <a:solidFill>
                <a:srgbClr val="4F81BD">
                  <a:lumMod val="75000"/>
                </a:srgbClr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12" name="Content Placeholder 4"/>
          <p:cNvSpPr>
            <a:spLocks noGrp="1"/>
          </p:cNvSpPr>
          <p:nvPr>
            <p:ph sz="quarter" idx="13"/>
          </p:nvPr>
        </p:nvSpPr>
        <p:spPr>
          <a:xfrm>
            <a:off x="2130425" y="1537285"/>
            <a:ext cx="8024400" cy="4474800"/>
          </a:xfrm>
        </p:spPr>
        <p:txBody>
          <a:bodyPr/>
          <a:lstStyle/>
          <a:p>
            <a:r>
              <a:rPr lang="sv-SE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Powder provided by Kanthal (gas atomized by Sandvik Osprey)</a:t>
            </a:r>
            <a:endParaRPr lang="sv-SE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sv-SE" sz="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v-SE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Part of project at UU</a:t>
            </a:r>
          </a:p>
          <a:p>
            <a:pPr lvl="1"/>
            <a:r>
              <a:rPr lang="sv-SE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Printed parts, studied varying VEDs</a:t>
            </a:r>
          </a:p>
          <a:p>
            <a:pPr lvl="1"/>
            <a:endParaRPr lang="sv-SE" sz="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v-SE" sz="3000" dirty="0">
                <a:latin typeface="Calibri" panose="020F0502020204030204" pitchFamily="34" charset="0"/>
                <a:cs typeface="Calibri" panose="020F0502020204030204" pitchFamily="34" charset="0"/>
              </a:rPr>
              <a:t>Part of </a:t>
            </a:r>
            <a:r>
              <a:rPr lang="sv-SE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a Hero-m 2i project at KTH</a:t>
            </a:r>
            <a:endParaRPr lang="sv-SE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sv-SE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Microstructure characterization + modeling</a:t>
            </a:r>
          </a:p>
          <a:p>
            <a:pPr lvl="1"/>
            <a:endParaRPr lang="sv-SE" sz="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v-SE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Partly part of the DEMA project at KTH/Chalmers</a:t>
            </a:r>
          </a:p>
          <a:p>
            <a:pPr lvl="1"/>
            <a:r>
              <a:rPr lang="sv-SE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Printed parts to identify process window </a:t>
            </a:r>
            <a:endParaRPr lang="sv-SE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sv-SE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811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810101" y="132926"/>
            <a:ext cx="9071610" cy="878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ctr" defTabSz="503972" rtl="0" eaLnBrk="1" latinLnBrk="0" hangingPunct="1">
              <a:spcBef>
                <a:spcPct val="0"/>
              </a:spcBef>
              <a:buNone/>
              <a:defRPr sz="48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fontAlgn="auto">
              <a:spcAft>
                <a:spcPts val="0"/>
              </a:spcAft>
              <a:defRPr/>
            </a:pPr>
            <a:r>
              <a:rPr lang="sv-SE" sz="4000" b="1" dirty="0">
                <a:ln/>
                <a:solidFill>
                  <a:srgbClr val="4F81BD">
                    <a:lumMod val="75000"/>
                  </a:srgbClr>
                </a:solidFill>
                <a:latin typeface="Calibri"/>
              </a:rPr>
              <a:t>Produced results</a:t>
            </a:r>
            <a:endParaRPr lang="en-US" sz="4000" b="1" dirty="0">
              <a:ln/>
              <a:solidFill>
                <a:srgbClr val="4F81BD">
                  <a:lumMod val="75000"/>
                </a:srgbClr>
              </a:solidFill>
              <a:latin typeface="Calibri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33338" y="153676"/>
            <a:ext cx="1296144" cy="168194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5879" y="1619597"/>
            <a:ext cx="41777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smtClean="0">
                <a:latin typeface="Calibri" panose="020F0502020204030204" pitchFamily="34" charset="0"/>
                <a:cs typeface="Calibri" panose="020F0502020204030204" pitchFamily="34" charset="0"/>
              </a:rPr>
              <a:t>Microstructure characterization of powder, as-built and post-heat treated samples heat treated parts: LOM, SEM, TEM, EBSD, EDS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56211" y="1619597"/>
            <a:ext cx="41777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smtClean="0">
                <a:latin typeface="Calibri" panose="020F0502020204030204" pitchFamily="34" charset="0"/>
                <a:cs typeface="Calibri" panose="020F0502020204030204" pitchFamily="34" charset="0"/>
              </a:rPr>
              <a:t>Mechanical testing of post-heat treated parts: Impact toughness tests (Charpy V) and tensile tests at room temperature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01690" y="3563813"/>
            <a:ext cx="4177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Calculations: Micro-segregation profiles and solidification paths, precipitation kinetics</a:t>
            </a:r>
          </a:p>
        </p:txBody>
      </p:sp>
      <p:grpSp>
        <p:nvGrpSpPr>
          <p:cNvPr id="182" name="Group 181"/>
          <p:cNvGrpSpPr/>
          <p:nvPr/>
        </p:nvGrpSpPr>
        <p:grpSpPr>
          <a:xfrm>
            <a:off x="3182562" y="6444133"/>
            <a:ext cx="4035552" cy="576064"/>
            <a:chOff x="3182562" y="6444133"/>
            <a:chExt cx="4035552" cy="576064"/>
          </a:xfrm>
        </p:grpSpPr>
        <p:sp>
          <p:nvSpPr>
            <p:cNvPr id="8" name="TextBox 7"/>
            <p:cNvSpPr txBox="1"/>
            <p:nvPr/>
          </p:nvSpPr>
          <p:spPr>
            <a:xfrm>
              <a:off x="3258953" y="6501333"/>
              <a:ext cx="39591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SE" dirty="0" smtClean="0">
                  <a:latin typeface="Calibri" panose="020F0502020204030204" pitchFamily="34" charset="0"/>
                  <a:cs typeface="Calibri" panose="020F0502020204030204" pitchFamily="34" charset="0"/>
                  <a:sym typeface="Wingdings" panose="05000000000000000000" pitchFamily="2" charset="2"/>
                </a:rPr>
                <a:t></a:t>
              </a:r>
              <a:r>
                <a:rPr lang="sv-SE" dirty="0" smtClean="0">
                  <a:latin typeface="Calibri" panose="020F0502020204030204" pitchFamily="34" charset="0"/>
                  <a:cs typeface="Calibri" panose="020F0502020204030204" pitchFamily="34" charset="0"/>
                  <a:sym typeface="Wingdings" panose="05000000000000000000" pitchFamily="2" charset="2"/>
                </a:rPr>
                <a:t> </a:t>
              </a:r>
              <a:r>
                <a:rPr lang="sv-SE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Data (results) to be curated</a:t>
              </a:r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Rounded Rectangle 8"/>
            <p:cNvSpPr/>
            <p:nvPr/>
          </p:nvSpPr>
          <p:spPr bwMode="auto">
            <a:xfrm>
              <a:off x="3182562" y="6444133"/>
              <a:ext cx="4035551" cy="576064"/>
            </a:xfrm>
            <a:prstGeom prst="roundRect">
              <a:avLst/>
            </a:prstGeom>
            <a:noFill/>
            <a:ln w="3175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523" y="3585098"/>
            <a:ext cx="1608456" cy="116328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523" y="4805585"/>
            <a:ext cx="1658893" cy="132369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5"/>
          <a:srcRect l="55642" t="9256"/>
          <a:stretch/>
        </p:blipFill>
        <p:spPr>
          <a:xfrm>
            <a:off x="2064165" y="4842235"/>
            <a:ext cx="1267143" cy="12787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2828" y="3585098"/>
            <a:ext cx="1449724" cy="1163287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7"/>
          <a:srcRect r="36610" b="37511"/>
          <a:stretch/>
        </p:blipFill>
        <p:spPr>
          <a:xfrm>
            <a:off x="7722170" y="3112499"/>
            <a:ext cx="2519581" cy="1775327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8"/>
          <a:srcRect l="2820" t="3393" r="35256" b="30933"/>
          <a:stretch/>
        </p:blipFill>
        <p:spPr>
          <a:xfrm>
            <a:off x="7866186" y="4764696"/>
            <a:ext cx="2375565" cy="1753393"/>
          </a:xfrm>
          <a:prstGeom prst="rect">
            <a:avLst/>
          </a:prstGeom>
        </p:spPr>
      </p:pic>
      <p:pic>
        <p:nvPicPr>
          <p:cNvPr id="87" name="Picture 8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58723" y="4787949"/>
            <a:ext cx="1748773" cy="1536664"/>
          </a:xfrm>
          <a:prstGeom prst="rect">
            <a:avLst/>
          </a:prstGeom>
        </p:spPr>
      </p:pic>
      <p:pic>
        <p:nvPicPr>
          <p:cNvPr id="181" name="Picture 18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70260" y="4818068"/>
            <a:ext cx="1847854" cy="150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82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810101" y="132926"/>
            <a:ext cx="9071610" cy="878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ctr" defTabSz="503972" rtl="0" eaLnBrk="1" latinLnBrk="0" hangingPunct="1">
              <a:spcBef>
                <a:spcPct val="0"/>
              </a:spcBef>
              <a:buNone/>
              <a:defRPr sz="48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50397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4000" b="1" dirty="0" smtClean="0">
                <a:ln/>
                <a:solidFill>
                  <a:srgbClr val="4F81BD">
                    <a:lumMod val="75000"/>
                  </a:srgbClr>
                </a:solidFill>
                <a:latin typeface="Calibri"/>
              </a:rPr>
              <a:t>Associated data/metadata</a:t>
            </a:r>
            <a:endParaRPr kumimoji="0" lang="en-US" sz="4000" b="1" i="0" u="none" strike="noStrike" kern="1200" cap="none" spc="0" normalizeH="0" baseline="0" noProof="0" dirty="0">
              <a:ln/>
              <a:solidFill>
                <a:srgbClr val="4F81BD">
                  <a:lumMod val="75000"/>
                </a:srgbClr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33338" y="153676"/>
            <a:ext cx="1296144" cy="168194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5879" y="1619597"/>
            <a:ext cx="34319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Feedstock</a:t>
            </a:r>
          </a:p>
          <a:p>
            <a:r>
              <a:rPr lang="sv-SE" dirty="0" smtClean="0">
                <a:latin typeface="Calibri" panose="020F0502020204030204" pitchFamily="34" charset="0"/>
                <a:cs typeface="Calibri" panose="020F0502020204030204" pitchFamily="34" charset="0"/>
              </a:rPr>
              <a:t>Production method, composition, powder properties, handeling etc.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56211" y="1619597"/>
            <a:ext cx="41777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Printing details</a:t>
            </a:r>
          </a:p>
          <a:p>
            <a:r>
              <a:rPr lang="sv-SE" dirty="0" smtClean="0">
                <a:latin typeface="Calibri" panose="020F0502020204030204" pitchFamily="34" charset="0"/>
                <a:cs typeface="Calibri" panose="020F0502020204030204" pitchFamily="34" charset="0"/>
              </a:rPr>
              <a:t>Machine brand/version, printing parameters (VED, scanning strategy, build plate T), powder batch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10101" y="4166066"/>
            <a:ext cx="4177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Post-heat treatment</a:t>
            </a:r>
          </a:p>
          <a:p>
            <a:r>
              <a:rPr lang="sv-SE" dirty="0" smtClean="0">
                <a:latin typeface="Calibri" panose="020F0502020204030204" pitchFamily="34" charset="0"/>
                <a:cs typeface="Calibri" panose="020F0502020204030204" pitchFamily="34" charset="0"/>
              </a:rPr>
              <a:t>Furnace, furnace atmosphere, heating and cooling rate etc.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810101" y="1619597"/>
            <a:ext cx="3527693" cy="1656184"/>
          </a:xfrm>
          <a:prstGeom prst="roundRect">
            <a:avLst/>
          </a:prstGeom>
          <a:noFill/>
          <a:ln w="317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56211" y="4044169"/>
            <a:ext cx="4177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Testing/characterization</a:t>
            </a:r>
          </a:p>
          <a:p>
            <a:r>
              <a:rPr lang="sv-SE" dirty="0" smtClean="0">
                <a:latin typeface="Calibri" panose="020F0502020204030204" pitchFamily="34" charset="0"/>
                <a:cs typeface="Calibri" panose="020F0502020204030204" pitchFamily="34" charset="0"/>
              </a:rPr>
              <a:t>Sample preparation, sample dimentions etc.</a:t>
            </a:r>
          </a:p>
        </p:txBody>
      </p:sp>
      <p:sp>
        <p:nvSpPr>
          <p:cNvPr id="17" name="Rounded Rectangle 16"/>
          <p:cNvSpPr/>
          <p:nvPr/>
        </p:nvSpPr>
        <p:spPr bwMode="auto">
          <a:xfrm>
            <a:off x="5633938" y="1619597"/>
            <a:ext cx="4300064" cy="1938992"/>
          </a:xfrm>
          <a:prstGeom prst="roundRect">
            <a:avLst/>
          </a:prstGeom>
          <a:noFill/>
          <a:ln w="317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/>
            </a:endParaRPr>
          </a:p>
        </p:txBody>
      </p:sp>
      <p:sp>
        <p:nvSpPr>
          <p:cNvPr id="18" name="Rounded Rectangle 17"/>
          <p:cNvSpPr/>
          <p:nvPr/>
        </p:nvSpPr>
        <p:spPr bwMode="auto">
          <a:xfrm>
            <a:off x="810101" y="4017347"/>
            <a:ext cx="3887733" cy="1418674"/>
          </a:xfrm>
          <a:prstGeom prst="roundRect">
            <a:avLst/>
          </a:prstGeom>
          <a:noFill/>
          <a:ln w="317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/>
            </a:endParaRPr>
          </a:p>
        </p:txBody>
      </p:sp>
      <p:sp>
        <p:nvSpPr>
          <p:cNvPr id="19" name="Rounded Rectangle 18"/>
          <p:cNvSpPr/>
          <p:nvPr/>
        </p:nvSpPr>
        <p:spPr bwMode="auto">
          <a:xfrm>
            <a:off x="5633938" y="4018942"/>
            <a:ext cx="3888432" cy="1225556"/>
          </a:xfrm>
          <a:prstGeom prst="roundRect">
            <a:avLst/>
          </a:prstGeom>
          <a:noFill/>
          <a:ln w="317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481810" y="6089633"/>
            <a:ext cx="41777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3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   ...?</a:t>
            </a:r>
            <a:endParaRPr lang="sv-SE" sz="3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64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810101" y="132926"/>
            <a:ext cx="9071610" cy="878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ctr" defTabSz="503972" rtl="0" eaLnBrk="1" latinLnBrk="0" hangingPunct="1">
              <a:spcBef>
                <a:spcPct val="0"/>
              </a:spcBef>
              <a:buNone/>
              <a:defRPr sz="48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50397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/>
                <a:solidFill>
                  <a:srgbClr val="4F81BD">
                    <a:lumMod val="75000"/>
                  </a:srgbClr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Your data?</a:t>
            </a:r>
            <a:endParaRPr kumimoji="0" lang="en-US" sz="4000" b="1" i="0" u="none" strike="noStrike" kern="1200" cap="none" spc="0" normalizeH="0" baseline="0" noProof="0" dirty="0">
              <a:ln/>
              <a:solidFill>
                <a:srgbClr val="4F81BD">
                  <a:lumMod val="75000"/>
                </a:srgbClr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12" name="Content Placeholder 4"/>
          <p:cNvSpPr>
            <a:spLocks noGrp="1"/>
          </p:cNvSpPr>
          <p:nvPr>
            <p:ph sz="quarter" idx="13"/>
          </p:nvPr>
        </p:nvSpPr>
        <p:spPr>
          <a:xfrm>
            <a:off x="1313458" y="1537285"/>
            <a:ext cx="8024400" cy="4474800"/>
          </a:xfrm>
        </p:spPr>
        <p:txBody>
          <a:bodyPr/>
          <a:lstStyle/>
          <a:p>
            <a:r>
              <a:rPr lang="sv-SE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What kind of results is your research producing? What should be captured/curated/stored?</a:t>
            </a:r>
            <a:endParaRPr lang="sv-SE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sv-SE" sz="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v-SE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What is the associated data/metadata to be stored with your results to make it useful in the future?</a:t>
            </a:r>
            <a:endParaRPr lang="sv-SE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sv-SE" sz="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v-SE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How should your data be structured?</a:t>
            </a:r>
            <a:endParaRPr lang="sv-SE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sv-SE" sz="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v-SE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...</a:t>
            </a:r>
            <a:endParaRPr lang="sv-SE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sv-SE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15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TH Eng Logo">
  <a:themeElements>
    <a:clrScheme name="KTH Colour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1C54A6"/>
      </a:accent1>
      <a:accent2>
        <a:srgbClr val="808080"/>
      </a:accent2>
      <a:accent3>
        <a:srgbClr val="9D102D"/>
      </a:accent3>
      <a:accent4>
        <a:srgbClr val="E3DCC0"/>
      </a:accent4>
      <a:accent5>
        <a:srgbClr val="7F8E2B"/>
      </a:accent5>
      <a:accent6>
        <a:srgbClr val="404616"/>
      </a:accent6>
      <a:hlink>
        <a:srgbClr val="009999"/>
      </a:hlink>
      <a:folHlink>
        <a:srgbClr val="99CC00"/>
      </a:folHlink>
    </a:clrScheme>
    <a:fontScheme name="KTH Fonts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sv-S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sv-S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lnDef>
  </a:objectDefaults>
  <a:extraClrSchemeLst>
    <a:extraClrScheme>
      <a:clrScheme name="Office-tem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tem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tem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tem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tem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tem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m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m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m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m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m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m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t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KTH eng logo</Template>
  <TotalTime>5970</TotalTime>
  <Words>243</Words>
  <Application>Microsoft Office PowerPoint</Application>
  <PresentationFormat>Custom</PresentationFormat>
  <Paragraphs>48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Times</vt:lpstr>
      <vt:lpstr>Verdana</vt:lpstr>
      <vt:lpstr>Wingdings</vt:lpstr>
      <vt:lpstr>KTH Eng Logo</vt:lpstr>
      <vt:lpstr>Processing, microstructure characterization and mechanical testing of SS441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 for the Technical Subgroup 2019</dc:title>
  <dc:creator>Greta Lindwall</dc:creator>
  <cp:lastModifiedBy>Greta Lindwall</cp:lastModifiedBy>
  <cp:revision>134</cp:revision>
  <dcterms:created xsi:type="dcterms:W3CDTF">2019-04-02T16:54:34Z</dcterms:created>
  <dcterms:modified xsi:type="dcterms:W3CDTF">2019-09-26T23:02:28Z</dcterms:modified>
</cp:coreProperties>
</file>